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7"/>
  </p:notesMasterIdLst>
  <p:handoutMasterIdLst>
    <p:handoutMasterId r:id="rId18"/>
  </p:handoutMasterIdLst>
  <p:sldIdLst>
    <p:sldId id="296" r:id="rId5"/>
    <p:sldId id="446" r:id="rId6"/>
    <p:sldId id="467" r:id="rId7"/>
    <p:sldId id="481" r:id="rId8"/>
    <p:sldId id="482" r:id="rId9"/>
    <p:sldId id="483" r:id="rId10"/>
    <p:sldId id="484" r:id="rId11"/>
    <p:sldId id="486" r:id="rId12"/>
    <p:sldId id="485" r:id="rId13"/>
    <p:sldId id="487" r:id="rId14"/>
    <p:sldId id="488" r:id="rId15"/>
    <p:sldId id="489" r:id="rId16"/>
  </p:sldIdLst>
  <p:sldSz cx="9144000" cy="6858000" type="screen4x3"/>
  <p:notesSz cx="6805613" cy="9939338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55"/>
    <a:srgbClr val="375EBE"/>
    <a:srgbClr val="BE494D"/>
    <a:srgbClr val="E9E6DF"/>
    <a:srgbClr val="FFD14E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2316" y="104"/>
      </p:cViewPr>
      <p:guideLst>
        <p:guide orient="horz" pos="33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4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45C065-7973-41A8-A2CC-441A8BA3384C}" type="datetime1">
              <a:rPr lang="en-GB" smtClean="0"/>
              <a:t>04/11/2025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7A586-3225-45EC-B90F-43F9676D14C2}" type="datetime1">
              <a:rPr lang="en-GB" smtClean="0"/>
              <a:pPr/>
              <a:t>04/11/2025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7F002-E297-DD7C-D144-1F8FDCB6D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714BDC-118F-D803-C4B5-1B5CB78546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D65801-792E-FF71-26D7-773F185448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336E5-C33A-667B-B87C-BD79E7E13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75231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0E034-4624-5D92-5476-974B0ECBA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6F1FFB-876B-D24B-BCF2-BE741709F5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29857A-9B4F-E50F-8DCE-A024A01E4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04391-D141-7349-019B-627985A6AC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9578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CAA3F-3F6D-0576-C392-7BB5E104E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BD18CB-3965-C215-33FC-419089D3D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38843-574F-94C9-39FC-313AF2130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8122B-0929-79EB-56DC-74D9DA73E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64916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22894-F423-A1C7-E215-350555810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9D48C3-B68F-C990-ECA3-F9FD87973B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5935A9-987F-9679-5FED-927A5D4F1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89939-AEB2-BBC6-BF32-98088044D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94731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89F50-4BD5-F0C9-6FE9-FA972ED91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A95AA9-A77B-C8C5-910A-D3E29296FF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A7C3DA-195C-BBC2-9663-F02F1861D8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AEFD8-B67A-60BD-3426-91529FB1B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2128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B361C-86FD-3D2D-04BB-827EC7AB3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A6E5FB-A47D-5305-CC9C-E82588B43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76C80E-3286-DD7F-BF74-01B812168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52C2F-9018-5136-412C-264D0371F5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21365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14CCA-9432-92F5-73B5-384D64D9B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449E6D-78E2-E83A-2FD8-BB13DF8A5F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14BB92-8307-32CB-9F2B-E2B8EB086E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467B1-BC23-B19D-9EC3-78ECAA4C55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66931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4C26-548F-8C5A-E1C1-375D4F4FE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64DFEA-AE9E-8790-B301-1E5E22EC9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F8AF4-EB88-DA7D-7AFE-F0C2E0C1B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91BB1-EF58-D502-4ABA-839B9A971F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67230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12031" y="4434840"/>
            <a:ext cx="3706328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2031" y="5586890"/>
            <a:ext cx="3706328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1"/>
            <a:ext cx="7116234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856" y="2358007"/>
            <a:ext cx="18288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0469" y="2531837"/>
            <a:ext cx="1643063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9206" y="2421056"/>
            <a:ext cx="1743075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47892" y="3064615"/>
            <a:ext cx="930728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106636" y="3064615"/>
            <a:ext cx="930728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665381" y="3064615"/>
            <a:ext cx="930728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7274" y="4824189"/>
            <a:ext cx="2343070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847274" y="5280764"/>
            <a:ext cx="2343070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94696" y="4824189"/>
            <a:ext cx="235460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94696" y="5280764"/>
            <a:ext cx="235460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953658" y="4824189"/>
            <a:ext cx="2343070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5953658" y="5280764"/>
            <a:ext cx="2343070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0275" y="892178"/>
            <a:ext cx="6316266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200275" y="2776936"/>
            <a:ext cx="294322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0275" y="3834607"/>
            <a:ext cx="294322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557630" y="2776936"/>
            <a:ext cx="295772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7630" y="3834607"/>
            <a:ext cx="295772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19339" y="0"/>
            <a:ext cx="3276023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4081416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0127" y="1152772"/>
            <a:ext cx="4073978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691" y="2469516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1372" y="2798940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691" y="3569311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1372" y="3898736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41691" y="4669108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1372" y="4998532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5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1562" y="1361938"/>
            <a:ext cx="5074444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28650" y="2286002"/>
            <a:ext cx="4570703" cy="3542143"/>
          </a:xfrm>
        </p:spPr>
        <p:txBody>
          <a:bodyPr rtlCol="0"/>
          <a:lstStyle/>
          <a:p>
            <a:pPr rtl="0"/>
            <a:r>
              <a:rPr lang="en-GB" noProof="0"/>
              <a:t>Click icon to add chart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93594" y="2284624"/>
            <a:ext cx="2360499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93594" y="2779714"/>
            <a:ext cx="2361010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9143999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180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5799" y="3354712"/>
            <a:ext cx="54864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7447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06541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5635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4729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823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2917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2011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61105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0199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79293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38387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974814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5800" y="4292468"/>
            <a:ext cx="54864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477436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068202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658967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249732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40497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431263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22028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12793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203558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794324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385089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975854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7230" y="4034785"/>
            <a:ext cx="774954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1800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628650" y="2139084"/>
            <a:ext cx="7886700" cy="3695338"/>
          </a:xfrm>
        </p:spPr>
        <p:txBody>
          <a:bodyPr rtlCol="0"/>
          <a:lstStyle/>
          <a:p>
            <a:pPr rtl="0"/>
            <a:r>
              <a:rPr lang="en-GB" noProof="0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19431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528638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5386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83669" y="5084525"/>
            <a:ext cx="164746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115386" y="5464115"/>
            <a:ext cx="1384133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77686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780706" y="5099207"/>
            <a:ext cx="160878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877685" y="5478797"/>
            <a:ext cx="1391962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45684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lvl="1" rtl="0"/>
            <a:r>
              <a:rPr lang="en-GB" noProof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648704" y="5099207"/>
            <a:ext cx="159973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745683" y="5478797"/>
            <a:ext cx="1384133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60594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463614" y="5084525"/>
            <a:ext cx="1599738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560593" y="5464115"/>
            <a:ext cx="1384133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5500687" y="0"/>
            <a:ext cx="3643313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15362" y="1"/>
            <a:ext cx="528638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70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07882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25126" y="3654379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042590" y="3782040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69703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886947" y="3669061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804411" y="3796722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37701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GB" noProof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754945" y="3669061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663472" y="3796722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52611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569855" y="3654379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475824" y="3782040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407882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125126" y="5513215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042590" y="5640876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169703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2886947" y="5527897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2804411" y="5655558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7701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GB" noProof="0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4754945" y="5527897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4672409" y="5655558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852611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69855" y="5513215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475824" y="5640876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4"/>
            <a:ext cx="154305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6750" y="5180889"/>
            <a:ext cx="8572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1"/>
            <a:ext cx="928688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1"/>
            <a:ext cx="2843213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06585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650" y="3788814"/>
            <a:ext cx="174804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50" y="4464811"/>
            <a:ext cx="174804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5120723"/>
            <a:ext cx="174804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858543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671999" y="3788814"/>
            <a:ext cx="1756654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71999" y="4464811"/>
            <a:ext cx="1756654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671999" y="5120723"/>
            <a:ext cx="1756654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893283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23957" y="3788814"/>
            <a:ext cx="174804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723957" y="4464811"/>
            <a:ext cx="174804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23957" y="5120723"/>
            <a:ext cx="174804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945241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767305" y="3788458"/>
            <a:ext cx="174804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767305" y="4464455"/>
            <a:ext cx="174804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767305" y="5120367"/>
            <a:ext cx="174804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7656" y="1671639"/>
            <a:ext cx="3833813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07656" y="3682546"/>
            <a:ext cx="3833813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1"/>
            <a:ext cx="3571875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1978819" y="1"/>
            <a:ext cx="1593057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5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116612" y="0"/>
            <a:ext cx="50273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125" y="1020446"/>
            <a:ext cx="2378869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5" y="2924176"/>
            <a:ext cx="2378869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0125" y="6356351"/>
            <a:ext cx="73886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02414" y="6356350"/>
            <a:ext cx="186213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2229" y="6356351"/>
            <a:ext cx="740664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1615737"/>
            <a:ext cx="3134678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3238104"/>
            <a:ext cx="3134678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382704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0401" y="6356351"/>
            <a:ext cx="133077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59791" y="6356351"/>
            <a:ext cx="199616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4572" y="6356351"/>
            <a:ext cx="133077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5413" y="0"/>
            <a:ext cx="7558587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sz="180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509419"/>
            <a:ext cx="3061607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239" y="1481138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781" y="2557463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600" y="3633788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8750" y="4710114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1152" y="1594478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22" y="2673328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82703" y="3755394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31460" y="4824430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265137" y="5023933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19938" y="3948451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80090" y="2872686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39698" y="1796083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31459" y="6356351"/>
            <a:ext cx="1356534" cy="365125"/>
          </a:xfrm>
        </p:spPr>
        <p:txBody>
          <a:bodyPr rtlCol="0"/>
          <a:lstStyle>
            <a:lvl1pPr>
              <a:defRPr sz="900"/>
            </a:lvl1pPr>
          </a:lstStyle>
          <a:p>
            <a:pPr algn="l"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8156" y="6356351"/>
            <a:ext cx="407194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4425" y="2563124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4248" y="3070348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4753" y="2563124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4857" y="3070348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4425" y="4319432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4809" y="4826656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04473" y="4319432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04857" y="4826656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516291" y="1"/>
            <a:ext cx="2627709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90708" y="0"/>
            <a:ext cx="1853293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1570" y="4156406"/>
            <a:ext cx="235458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691" y="1530636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1372" y="1860060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691" y="2630432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1372" y="2959856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41691" y="3730228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1372" y="4059652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0080" y="4830025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39761" y="5159449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4439760" y="6356351"/>
            <a:ext cx="71063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1466" y="6356351"/>
            <a:ext cx="24329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025493" y="6356351"/>
            <a:ext cx="4898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3522" y="-1"/>
            <a:ext cx="3672551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556" y="1671639"/>
            <a:ext cx="3833813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1556" y="3660774"/>
            <a:ext cx="3833813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6822282" y="1497012"/>
            <a:ext cx="23217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5214937" y="-25401"/>
            <a:ext cx="2843213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8348" y="6356351"/>
            <a:ext cx="130730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3512" y="2571236"/>
            <a:ext cx="3134678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4407694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18623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0127" y="1152772"/>
            <a:ext cx="4073978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1657350" y="0"/>
            <a:ext cx="18288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691" y="2469516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1372" y="2798940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691" y="3569311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1372" y="3898736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41691" y="4669108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1372" y="4998532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4439760" y="6356351"/>
            <a:ext cx="71063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1466" y="6356351"/>
            <a:ext cx="24329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025493" y="6356351"/>
            <a:ext cx="4898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2329" y="2776936"/>
            <a:ext cx="2161856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329" y="3834607"/>
            <a:ext cx="2161856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85749" y="2776936"/>
            <a:ext cx="2172503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85749" y="3834607"/>
            <a:ext cx="2172503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28688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678782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49816" y="2776936"/>
            <a:ext cx="2161856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49816" y="3834607"/>
            <a:ext cx="2161856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bytelearning.blogspot.com/2016/09/como-filtrar-accesos-no-deseados-en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en.wikipedia.org/wiki/Encryption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pxhere.com/en/photo/131747" TargetMode="External"/><Relationship Id="rId5" Type="http://schemas.openxmlformats.org/officeDocument/2006/relationships/image" Target="../media/image29.jpg"/><Relationship Id="rId4" Type="http://schemas.openxmlformats.org/officeDocument/2006/relationships/hyperlink" Target="https://pxhere.com/en/photo/86728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askleo.com/how_do_i_adjust_the_brightness_of_my_screen_in_windows_7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flickr.com/photos/jonas_lowgren/4997514953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peoplematters.in/article/technology/cybersecurity-managing-the-risks-1911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C21C1-B79D-AD03-4EAE-D2542FF33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CA64-873A-D0FF-B9BC-047C4A171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intentions and success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9065B-2239-5666-C525-8AC7E30D1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0275" y="2221352"/>
            <a:ext cx="2943225" cy="823912"/>
          </a:xfrm>
        </p:spPr>
        <p:txBody>
          <a:bodyPr anchor="ctr"/>
          <a:lstStyle/>
          <a:p>
            <a:r>
              <a:rPr lang="en-GB" sz="2400" dirty="0"/>
              <a:t>I am learning…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0F8EBB-712D-FA69-3F85-6C3C4D916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0275" y="3279023"/>
            <a:ext cx="2943225" cy="28028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About the environmental impact of computing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About security precautions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2F969-28CF-3476-B018-2C7279196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7630" y="2217741"/>
            <a:ext cx="2957720" cy="823912"/>
          </a:xfrm>
        </p:spPr>
        <p:txBody>
          <a:bodyPr anchor="ctr"/>
          <a:lstStyle/>
          <a:p>
            <a:r>
              <a:rPr lang="en-GB" sz="2400" dirty="0"/>
              <a:t>I can…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659522-523D-64B6-2A66-6AD09301A8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7630" y="3279023"/>
            <a:ext cx="2957720" cy="344245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Describe ways to reduce energy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Describe the role of firewalls and encryption</a:t>
            </a:r>
          </a:p>
        </p:txBody>
      </p:sp>
    </p:spTree>
    <p:extLst>
      <p:ext uri="{BB962C8B-B14F-4D97-AF65-F5344CB8AC3E}">
        <p14:creationId xmlns:p14="http://schemas.microsoft.com/office/powerpoint/2010/main" val="1017054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11DB4-2ACB-121F-144F-73CA98560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1FE9E-0230-B1C6-A019-3A4DCDC19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Firewalls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70E49D-A39E-9800-FC50-0AF54BBBC812}"/>
              </a:ext>
            </a:extLst>
          </p:cNvPr>
          <p:cNvSpPr txBox="1"/>
          <p:nvPr/>
        </p:nvSpPr>
        <p:spPr>
          <a:xfrm>
            <a:off x="1357631" y="1843950"/>
            <a:ext cx="654057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dirty="0"/>
              <a:t>Used to protect a computer network from intruders:</a:t>
            </a:r>
          </a:p>
          <a:p>
            <a:pPr lvl="0"/>
            <a:endParaRPr lang="en-GB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It does this by </a:t>
            </a:r>
            <a:r>
              <a:rPr lang="en-GB" b="1" dirty="0"/>
              <a:t>controlling</a:t>
            </a:r>
            <a:r>
              <a:rPr lang="en-GB" dirty="0"/>
              <a:t> what </a:t>
            </a:r>
            <a:r>
              <a:rPr lang="en-GB" b="1" dirty="0"/>
              <a:t>data packets can pass through</a:t>
            </a:r>
            <a:r>
              <a:rPr lang="en-GB" dirty="0"/>
              <a:t> the firewall</a:t>
            </a:r>
          </a:p>
          <a:p>
            <a:endParaRPr lang="en-GB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firewall can either be a </a:t>
            </a:r>
            <a:r>
              <a:rPr lang="en-GB" b="1" dirty="0"/>
              <a:t>software program </a:t>
            </a:r>
            <a:r>
              <a:rPr lang="en-GB" dirty="0"/>
              <a:t>or a piece of </a:t>
            </a:r>
            <a:r>
              <a:rPr lang="en-GB" b="1" dirty="0"/>
              <a:t>hardware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Most </a:t>
            </a:r>
            <a:r>
              <a:rPr lang="en-GB" b="1" dirty="0"/>
              <a:t>routers</a:t>
            </a:r>
            <a:r>
              <a:rPr lang="en-GB" dirty="0"/>
              <a:t> contain software that allows firewall rules to be set up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93D567DB-EE0B-4C6B-AD70-7C9C06AED508}"/>
              </a:ext>
            </a:extLst>
          </p:cNvPr>
          <p:cNvSpPr txBox="1">
            <a:spLocks/>
          </p:cNvSpPr>
          <p:nvPr/>
        </p:nvSpPr>
        <p:spPr>
          <a:xfrm>
            <a:off x="11182326" y="7091663"/>
            <a:ext cx="278418" cy="274324"/>
          </a:xfrm>
          <a:prstGeom prst="rect">
            <a:avLst/>
          </a:prstGeom>
        </p:spPr>
        <p:txBody>
          <a:bodyPr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48256-8A45-6B99-5833-C7AF7D76C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83903" y="4790400"/>
            <a:ext cx="4576194" cy="197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3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D4AC3-7854-23D3-0486-8C07F00A8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0F596-2B45-8F23-A62B-3EB2267E3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Encryption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E6E3F-B4D1-FFF8-DEE6-5DE9FD109171}"/>
              </a:ext>
            </a:extLst>
          </p:cNvPr>
          <p:cNvSpPr txBox="1"/>
          <p:nvPr/>
        </p:nvSpPr>
        <p:spPr>
          <a:xfrm>
            <a:off x="1357631" y="1843950"/>
            <a:ext cx="65405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dirty="0"/>
              <a:t>A process of protecting data </a:t>
            </a:r>
            <a:r>
              <a:rPr lang="en-GB" b="1" dirty="0"/>
              <a:t>as it travels through a network</a:t>
            </a:r>
            <a:r>
              <a:rPr lang="en-GB" dirty="0"/>
              <a:t>:</a:t>
            </a:r>
          </a:p>
          <a:p>
            <a:pPr lvl="0"/>
            <a:endParaRPr lang="en-GB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Data is encrypted using encryption software and locked with an </a:t>
            </a:r>
            <a:r>
              <a:rPr lang="en-GB" b="1" dirty="0"/>
              <a:t>encryption key</a:t>
            </a:r>
            <a:endParaRPr lang="en-GB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Once the data is at the user’s destination, the user’s computer will </a:t>
            </a:r>
            <a:r>
              <a:rPr lang="en-GB" b="1" dirty="0"/>
              <a:t>decode the data </a:t>
            </a:r>
            <a:r>
              <a:rPr lang="en-GB" dirty="0"/>
              <a:t>using the </a:t>
            </a:r>
            <a:r>
              <a:rPr lang="en-GB" b="1" dirty="0"/>
              <a:t>key</a:t>
            </a:r>
            <a:endParaRPr lang="en-GB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Only the </a:t>
            </a:r>
            <a:r>
              <a:rPr lang="en-GB" b="1" dirty="0"/>
              <a:t>two ends</a:t>
            </a:r>
            <a:r>
              <a:rPr lang="en-GB" dirty="0"/>
              <a:t> of the network have the key, so even if data is intercepted it </a:t>
            </a:r>
            <a:r>
              <a:rPr lang="en-GB" b="1" dirty="0"/>
              <a:t>cannot be read</a:t>
            </a:r>
            <a:endParaRPr lang="en-GB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56178B9-3692-9ECE-098C-62CFEC382686}"/>
              </a:ext>
            </a:extLst>
          </p:cNvPr>
          <p:cNvSpPr txBox="1">
            <a:spLocks/>
          </p:cNvSpPr>
          <p:nvPr/>
        </p:nvSpPr>
        <p:spPr>
          <a:xfrm>
            <a:off x="11182326" y="7091663"/>
            <a:ext cx="278418" cy="274324"/>
          </a:xfrm>
          <a:prstGeom prst="rect">
            <a:avLst/>
          </a:prstGeom>
        </p:spPr>
        <p:txBody>
          <a:bodyPr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5" name="Picture 4" descr="A diagram of a key to a key&#10;&#10;AI-generated content may be incorrect.">
            <a:extLst>
              <a:ext uri="{FF2B5EF4-FFF2-40B4-BE49-F238E27FC236}">
                <a16:creationId xmlns:a16="http://schemas.microsoft.com/office/drawing/2014/main" id="{99927586-11FA-B542-5663-DBCD5DB16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60119" y="4738792"/>
            <a:ext cx="4735598" cy="199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2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7BD0E-D945-5B68-BEB1-2741FA1EE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6323-FB12-CA97-2A8B-5418FA74D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intentions and success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40F9A-7B8F-3240-B08B-49AE54756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0275" y="2221352"/>
            <a:ext cx="2943225" cy="823912"/>
          </a:xfrm>
        </p:spPr>
        <p:txBody>
          <a:bodyPr anchor="ctr"/>
          <a:lstStyle/>
          <a:p>
            <a:r>
              <a:rPr lang="en-GB" sz="2400" dirty="0"/>
              <a:t>I am learning…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811D9-E5E6-E73F-7F5D-FB1BBD951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0275" y="3279023"/>
            <a:ext cx="2943225" cy="28028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About the environmental impact of computing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About security precautions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01500-8ECB-4F60-BD82-D839D72D5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7630" y="2217741"/>
            <a:ext cx="2957720" cy="823912"/>
          </a:xfrm>
        </p:spPr>
        <p:txBody>
          <a:bodyPr anchor="ctr"/>
          <a:lstStyle/>
          <a:p>
            <a:r>
              <a:rPr lang="en-GB" sz="2400" dirty="0"/>
              <a:t>I can…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017E9E-6D6B-6CC6-FE06-E6A4195FE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7630" y="3279023"/>
            <a:ext cx="2957720" cy="344245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Describe ways to reduce energy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Describe the role of firewalls and encryption</a:t>
            </a:r>
          </a:p>
        </p:txBody>
      </p:sp>
    </p:spTree>
    <p:extLst>
      <p:ext uri="{BB962C8B-B14F-4D97-AF65-F5344CB8AC3E}">
        <p14:creationId xmlns:p14="http://schemas.microsoft.com/office/powerpoint/2010/main" val="471790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87698-A108-A789-FF04-5399523ED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2030" y="4434840"/>
            <a:ext cx="3984497" cy="1122202"/>
          </a:xfrm>
        </p:spPr>
        <p:txBody>
          <a:bodyPr/>
          <a:lstStyle/>
          <a:p>
            <a:r>
              <a:rPr lang="en-GB" dirty="0"/>
              <a:t>Environmental Impact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8D7CA-3C16-0295-286D-6294A3D7BD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N5 – Computer Systems</a:t>
            </a:r>
          </a:p>
        </p:txBody>
      </p:sp>
      <p:pic>
        <p:nvPicPr>
          <p:cNvPr id="5" name="Graphic 4" descr="Programmer male with solid fill">
            <a:extLst>
              <a:ext uri="{FF2B5EF4-FFF2-40B4-BE49-F238E27FC236}">
                <a16:creationId xmlns:a16="http://schemas.microsoft.com/office/drawing/2014/main" id="{D19658CA-3BC1-9992-EF53-311BDAB64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4002" y="3068273"/>
            <a:ext cx="1233659" cy="123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65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5DB19-A8F8-93BE-CA62-06B9E8511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2A3B-B6D1-DAC4-6480-C8CD931F9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Energy Use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958978-8AA8-88E3-151B-DDD3B4ADBB8F}"/>
              </a:ext>
            </a:extLst>
          </p:cNvPr>
          <p:cNvSpPr txBox="1"/>
          <p:nvPr/>
        </p:nvSpPr>
        <p:spPr>
          <a:xfrm>
            <a:off x="1357631" y="1843950"/>
            <a:ext cx="65405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dirty="0"/>
              <a:t>Computer systems use a lot of energy:</a:t>
            </a:r>
          </a:p>
          <a:p>
            <a:pPr fontAlgn="base"/>
            <a:endParaRPr lang="en-GB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b="1" dirty="0"/>
              <a:t>Billions</a:t>
            </a:r>
            <a:r>
              <a:rPr lang="en-GB" dirty="0"/>
              <a:t> of devices are in use today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Computer are eventually </a:t>
            </a:r>
            <a:r>
              <a:rPr lang="en-GB" b="1" dirty="0"/>
              <a:t>retired</a:t>
            </a:r>
            <a:r>
              <a:rPr lang="en-GB" dirty="0"/>
              <a:t>, which leads to </a:t>
            </a:r>
            <a:r>
              <a:rPr lang="en-GB" b="1" dirty="0"/>
              <a:t>recycling costs </a:t>
            </a:r>
            <a:r>
              <a:rPr lang="en-GB" dirty="0"/>
              <a:t>and the creation of </a:t>
            </a:r>
            <a:r>
              <a:rPr lang="en-GB" b="1" dirty="0"/>
              <a:t>landfills with e-waste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Companies are doing more and more to </a:t>
            </a:r>
            <a:r>
              <a:rPr lang="en-GB" b="1" dirty="0"/>
              <a:t>decrease energy consumption</a:t>
            </a:r>
            <a:endParaRPr lang="en-GB" dirty="0"/>
          </a:p>
          <a:p>
            <a:pPr fontAlgn="base"/>
            <a:endParaRPr lang="en-GB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F5F799F7-FBC5-82BE-00DE-FEA59E260D38}"/>
              </a:ext>
            </a:extLst>
          </p:cNvPr>
          <p:cNvSpPr txBox="1">
            <a:spLocks/>
          </p:cNvSpPr>
          <p:nvPr/>
        </p:nvSpPr>
        <p:spPr>
          <a:xfrm>
            <a:off x="11182326" y="7091663"/>
            <a:ext cx="278418" cy="274324"/>
          </a:xfrm>
          <a:prstGeom prst="rect">
            <a:avLst/>
          </a:prstGeom>
        </p:spPr>
        <p:txBody>
          <a:bodyPr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F1F66-C0B7-21FD-3EB8-35F83ED1C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22559" y="4617439"/>
            <a:ext cx="1510543" cy="2014057"/>
          </a:xfrm>
          <a:prstGeom prst="rect">
            <a:avLst/>
          </a:prstGeom>
        </p:spPr>
      </p:pic>
      <p:pic>
        <p:nvPicPr>
          <p:cNvPr id="8" name="Picture 7" descr="A group of power lines&#10;&#10;AI-generated content may be incorrect.">
            <a:extLst>
              <a:ext uri="{FF2B5EF4-FFF2-40B4-BE49-F238E27FC236}">
                <a16:creationId xmlns:a16="http://schemas.microsoft.com/office/drawing/2014/main" id="{D7ADAA4E-8B61-C4CD-CEE8-331C24B54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014964" y="4617439"/>
            <a:ext cx="3021823" cy="20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4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517D3-3F4E-C4F6-D772-32A6F1BD4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12449-5343-E658-0F4B-89D93F6A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Reducing the Impact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9BFACF-163B-6FDB-714D-28F74C932883}"/>
              </a:ext>
            </a:extLst>
          </p:cNvPr>
          <p:cNvSpPr txBox="1"/>
          <p:nvPr/>
        </p:nvSpPr>
        <p:spPr>
          <a:xfrm>
            <a:off x="1357631" y="1843950"/>
            <a:ext cx="65405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dirty="0"/>
              <a:t>How can the negative effect of computer systems be offset?</a:t>
            </a:r>
          </a:p>
          <a:p>
            <a:pPr fontAlgn="base"/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Power settings on </a:t>
            </a:r>
            <a:r>
              <a:rPr lang="en-GB" b="1" dirty="0"/>
              <a:t>monitors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Power settings on </a:t>
            </a:r>
            <a:r>
              <a:rPr lang="en-GB" b="1" dirty="0"/>
              <a:t>computers</a:t>
            </a:r>
          </a:p>
          <a:p>
            <a:pPr fontAlgn="base"/>
            <a:endParaRPr lang="en-GB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675C4CAC-44B6-464B-7766-1CB7B670B3DE}"/>
              </a:ext>
            </a:extLst>
          </p:cNvPr>
          <p:cNvSpPr txBox="1">
            <a:spLocks/>
          </p:cNvSpPr>
          <p:nvPr/>
        </p:nvSpPr>
        <p:spPr>
          <a:xfrm>
            <a:off x="11182326" y="7091663"/>
            <a:ext cx="278418" cy="274324"/>
          </a:xfrm>
          <a:prstGeom prst="rect">
            <a:avLst/>
          </a:prstGeom>
        </p:spPr>
        <p:txBody>
          <a:bodyPr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A278FC-A016-96D0-68CC-6E183FBE7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09862" y="4089372"/>
            <a:ext cx="372427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6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F10F2-7F82-E090-3A97-2BAF73B43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4645E-BE60-C6D8-D47F-CBE8D87FA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Monitor Settings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E25BE5-A3B7-A018-F633-D9E3F9E9FE62}"/>
              </a:ext>
            </a:extLst>
          </p:cNvPr>
          <p:cNvSpPr txBox="1"/>
          <p:nvPr/>
        </p:nvSpPr>
        <p:spPr>
          <a:xfrm>
            <a:off x="1357631" y="1843950"/>
            <a:ext cx="65405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dirty="0"/>
              <a:t>Choosing monitor/display settings can save quite a lot of energy:</a:t>
            </a:r>
          </a:p>
          <a:p>
            <a:pPr fontAlgn="base"/>
            <a:endParaRPr lang="en-GB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Set the monitor to </a:t>
            </a:r>
            <a:r>
              <a:rPr lang="en-GB" b="1" dirty="0"/>
              <a:t>sleep/standby</a:t>
            </a:r>
            <a:r>
              <a:rPr lang="en-GB" dirty="0"/>
              <a:t> after a few minutes of inactivity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Set the </a:t>
            </a:r>
            <a:r>
              <a:rPr lang="en-GB" b="1" dirty="0"/>
              <a:t>brightness </a:t>
            </a:r>
            <a:r>
              <a:rPr lang="en-GB" dirty="0"/>
              <a:t>of the monitor to a dimmer setting</a:t>
            </a:r>
          </a:p>
          <a:p>
            <a:pPr fontAlgn="base"/>
            <a:endParaRPr lang="en-GB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09D8BEE-F740-04E2-19C8-FE128F66451E}"/>
              </a:ext>
            </a:extLst>
          </p:cNvPr>
          <p:cNvSpPr txBox="1">
            <a:spLocks/>
          </p:cNvSpPr>
          <p:nvPr/>
        </p:nvSpPr>
        <p:spPr>
          <a:xfrm>
            <a:off x="11182326" y="7091663"/>
            <a:ext cx="278418" cy="274324"/>
          </a:xfrm>
          <a:prstGeom prst="rect">
            <a:avLst/>
          </a:prstGeom>
        </p:spPr>
        <p:txBody>
          <a:bodyPr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6" name="Picture 5" descr="Double monitor on desk">
            <a:extLst>
              <a:ext uri="{FF2B5EF4-FFF2-40B4-BE49-F238E27FC236}">
                <a16:creationId xmlns:a16="http://schemas.microsoft.com/office/drawing/2014/main" id="{AEE34665-E09D-8986-8AAA-37153BFB3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035" y="4178684"/>
            <a:ext cx="3405930" cy="226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9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9739D-542E-7C25-C95A-897D94BDD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96FB-996B-6EA0-5BD9-7DCA4E165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Computer Settings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FC089-7920-23D1-8838-9FCE58100A5D}"/>
              </a:ext>
            </a:extLst>
          </p:cNvPr>
          <p:cNvSpPr txBox="1"/>
          <p:nvPr/>
        </p:nvSpPr>
        <p:spPr>
          <a:xfrm>
            <a:off x="1357631" y="1843950"/>
            <a:ext cx="65405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dirty="0"/>
              <a:t>Power down settings:</a:t>
            </a:r>
          </a:p>
          <a:p>
            <a:pPr fontAlgn="base"/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Have your computer </a:t>
            </a:r>
            <a:r>
              <a:rPr lang="en-GB" b="1" dirty="0"/>
              <a:t>power down/sleep</a:t>
            </a:r>
            <a:r>
              <a:rPr lang="en-GB" dirty="0"/>
              <a:t> after a short period of time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On average, </a:t>
            </a:r>
            <a:r>
              <a:rPr lang="en-GB" b="1" dirty="0"/>
              <a:t>50% of the power</a:t>
            </a:r>
            <a:r>
              <a:rPr lang="en-GB" dirty="0"/>
              <a:t> used by a computer is when it is </a:t>
            </a:r>
            <a:r>
              <a:rPr lang="en-GB" b="1" dirty="0"/>
              <a:t>not being used</a:t>
            </a:r>
          </a:p>
          <a:p>
            <a:pPr fontAlgn="base"/>
            <a:endParaRPr lang="en-GB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C80D81B-418F-8719-12E3-C548BA77B70C}"/>
              </a:ext>
            </a:extLst>
          </p:cNvPr>
          <p:cNvSpPr txBox="1">
            <a:spLocks/>
          </p:cNvSpPr>
          <p:nvPr/>
        </p:nvSpPr>
        <p:spPr>
          <a:xfrm>
            <a:off x="11182326" y="7091663"/>
            <a:ext cx="278418" cy="274324"/>
          </a:xfrm>
          <a:prstGeom prst="rect">
            <a:avLst/>
          </a:prstGeom>
        </p:spPr>
        <p:txBody>
          <a:bodyPr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12C0AD-A85B-14AD-C337-D17C839AD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07287" y="4131762"/>
            <a:ext cx="3529425" cy="236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3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6FC63-0488-A001-62C9-25DFD6267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85114-12DB-08FC-8E03-888F832C1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Computer Settings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CF5754-ECB1-3025-D0AC-55B41BDD1B0B}"/>
              </a:ext>
            </a:extLst>
          </p:cNvPr>
          <p:cNvSpPr txBox="1"/>
          <p:nvPr/>
        </p:nvSpPr>
        <p:spPr>
          <a:xfrm>
            <a:off x="1357631" y="1843950"/>
            <a:ext cx="65405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dirty="0"/>
              <a:t>Stand-by mode:</a:t>
            </a:r>
          </a:p>
          <a:p>
            <a:pPr fontAlgn="base"/>
            <a:endParaRPr lang="en-GB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Another way to </a:t>
            </a:r>
            <a:r>
              <a:rPr lang="en-GB" b="1" dirty="0"/>
              <a:t>reduce the power use </a:t>
            </a:r>
            <a:r>
              <a:rPr lang="en-GB" dirty="0"/>
              <a:t>of your computer when you are not using it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Stand-by may </a:t>
            </a:r>
            <a:r>
              <a:rPr lang="en-GB" b="1" dirty="0"/>
              <a:t>turn off </a:t>
            </a:r>
            <a:r>
              <a:rPr lang="en-GB" dirty="0"/>
              <a:t>the display, hard-drive, or other </a:t>
            </a:r>
            <a:r>
              <a:rPr lang="en-GB" b="1" dirty="0"/>
              <a:t>power-consuming components</a:t>
            </a:r>
          </a:p>
          <a:p>
            <a:pPr fontAlgn="base"/>
            <a:endParaRPr lang="en-GB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E32DA527-E47D-4003-D270-BF075199779D}"/>
              </a:ext>
            </a:extLst>
          </p:cNvPr>
          <p:cNvSpPr txBox="1">
            <a:spLocks/>
          </p:cNvSpPr>
          <p:nvPr/>
        </p:nvSpPr>
        <p:spPr>
          <a:xfrm>
            <a:off x="11182326" y="7091663"/>
            <a:ext cx="278418" cy="274324"/>
          </a:xfrm>
          <a:prstGeom prst="rect">
            <a:avLst/>
          </a:prstGeom>
        </p:spPr>
        <p:txBody>
          <a:bodyPr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9B74B3-2D01-7866-32C5-91EA519B2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214" y="4482416"/>
            <a:ext cx="4275407" cy="13186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270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00587-146B-407B-EB09-27DAC1454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8BF6A-C4E2-E0C5-1342-B1BE9AA2E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2030" y="4434840"/>
            <a:ext cx="3984497" cy="1122202"/>
          </a:xfrm>
        </p:spPr>
        <p:txBody>
          <a:bodyPr/>
          <a:lstStyle/>
          <a:p>
            <a:r>
              <a:rPr lang="en-GB" dirty="0"/>
              <a:t>Security Precautions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A98AE-8386-DD80-3191-0D5F508AF8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N5 – Computer Systems</a:t>
            </a:r>
          </a:p>
        </p:txBody>
      </p:sp>
      <p:pic>
        <p:nvPicPr>
          <p:cNvPr id="5" name="Graphic 4" descr="Programmer male with solid fill">
            <a:extLst>
              <a:ext uri="{FF2B5EF4-FFF2-40B4-BE49-F238E27FC236}">
                <a16:creationId xmlns:a16="http://schemas.microsoft.com/office/drawing/2014/main" id="{0CE16629-1097-B2E1-A34F-5E296C14C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4002" y="3068273"/>
            <a:ext cx="1233659" cy="123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56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498E0-6A9B-7822-7F9E-F24D44D32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B57A-4309-2907-1229-4C4EB69D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Computer 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C5D11A-5DFA-5220-8E08-B430FD4EAEBC}"/>
              </a:ext>
            </a:extLst>
          </p:cNvPr>
          <p:cNvSpPr txBox="1"/>
          <p:nvPr/>
        </p:nvSpPr>
        <p:spPr>
          <a:xfrm>
            <a:off x="1357631" y="1843950"/>
            <a:ext cx="65405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dirty="0"/>
              <a:t>In National 5, you will need to know about </a:t>
            </a:r>
            <a:r>
              <a:rPr lang="en-GB" b="1" dirty="0"/>
              <a:t>two</a:t>
            </a:r>
            <a:r>
              <a:rPr lang="en-GB" dirty="0"/>
              <a:t> </a:t>
            </a:r>
            <a:r>
              <a:rPr lang="en-GB" b="1" dirty="0"/>
              <a:t>security precautions </a:t>
            </a:r>
            <a:r>
              <a:rPr lang="en-GB" dirty="0"/>
              <a:t>that computer systems may use:</a:t>
            </a:r>
          </a:p>
          <a:p>
            <a:pPr fontAlgn="base"/>
            <a:endParaRPr lang="en-GB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The role of </a:t>
            </a:r>
            <a:r>
              <a:rPr lang="en-GB" b="1" dirty="0"/>
              <a:t>Firewalls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The role of </a:t>
            </a:r>
            <a:r>
              <a:rPr lang="en-GB" b="1" dirty="0"/>
              <a:t>Encryption</a:t>
            </a:r>
          </a:p>
          <a:p>
            <a:pPr fontAlgn="base"/>
            <a:endParaRPr lang="en-GB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E6FB28A-7D2E-43FD-FD98-534086996BAE}"/>
              </a:ext>
            </a:extLst>
          </p:cNvPr>
          <p:cNvSpPr txBox="1">
            <a:spLocks/>
          </p:cNvSpPr>
          <p:nvPr/>
        </p:nvSpPr>
        <p:spPr>
          <a:xfrm>
            <a:off x="11182326" y="7091663"/>
            <a:ext cx="278418" cy="274324"/>
          </a:xfrm>
          <a:prstGeom prst="rect">
            <a:avLst/>
          </a:prstGeom>
        </p:spPr>
        <p:txBody>
          <a:bodyPr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DE4BC-C603-76D8-91A5-669A49E2B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68801" y="3942563"/>
            <a:ext cx="4318233" cy="242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9047_TF22318419_Win32" id="{DA6E7C03-7C07-46B9-8D9D-F061C4AB5C28}" vid="{0874F78C-8308-4EE6-8F19-85387B8691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48e28243-b2f4-431c-814c-64330afb3e2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5FC15DE4B011499926EC1AF8D78B66" ma:contentTypeVersion="4" ma:contentTypeDescription="Create a new document." ma:contentTypeScope="" ma:versionID="9e9dedc9d6b26df504823ef04929d7be">
  <xsd:schema xmlns:xsd="http://www.w3.org/2001/XMLSchema" xmlns:xs="http://www.w3.org/2001/XMLSchema" xmlns:p="http://schemas.microsoft.com/office/2006/metadata/properties" xmlns:ns2="48e28243-b2f4-431c-814c-64330afb3e26" targetNamespace="http://schemas.microsoft.com/office/2006/metadata/properties" ma:root="true" ma:fieldsID="5a124d171cbdec91f7badaa447ad7ba3" ns2:_="">
    <xsd:import namespace="48e28243-b2f4-431c-814c-64330afb3e26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e28243-b2f4-431c-814c-64330afb3e26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BA3906-9696-4247-AC0D-DD5C26B2A70A}">
  <ds:schemaRefs>
    <ds:schemaRef ds:uri="16c05727-aa75-4e4a-9b5f-8a80a1165891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schemas.microsoft.com/office/infopath/2007/PartnerControls"/>
    <ds:schemaRef ds:uri="http://purl.org/dc/terms/"/>
    <ds:schemaRef ds:uri="230e9df3-be65-4c73-a93b-d1236ebd677e"/>
    <ds:schemaRef ds:uri="71af3243-3dd4-4a8d-8c0d-dd76da1f02a5"/>
    <ds:schemaRef ds:uri="http://www.w3.org/XML/1998/namespace"/>
    <ds:schemaRef ds:uri="934cf7c4-a8c2-490a-9333-978f88a726af"/>
    <ds:schemaRef ds:uri="48e28243-b2f4-431c-814c-64330afb3e26"/>
  </ds:schemaRefs>
</ds:datastoreItem>
</file>

<file path=customXml/itemProps2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A0194F-C253-4421-99D1-4E68CCBD98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e28243-b2f4-431c-814c-64330afb3e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2987</TotalTime>
  <Words>414</Words>
  <Application>Microsoft Office PowerPoint</Application>
  <PresentationFormat>On-screen Show (4:3)</PresentationFormat>
  <Paragraphs>92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Tenorite</vt:lpstr>
      <vt:lpstr>Monoline</vt:lpstr>
      <vt:lpstr>Learning intentions and success criteria</vt:lpstr>
      <vt:lpstr>Environmental Impact</vt:lpstr>
      <vt:lpstr>Energy Use</vt:lpstr>
      <vt:lpstr>Reducing the Impact</vt:lpstr>
      <vt:lpstr>Monitor Settings</vt:lpstr>
      <vt:lpstr>Computer Settings</vt:lpstr>
      <vt:lpstr>Computer Settings</vt:lpstr>
      <vt:lpstr>Security Precautions</vt:lpstr>
      <vt:lpstr>Computer Security</vt:lpstr>
      <vt:lpstr>Firewalls</vt:lpstr>
      <vt:lpstr>Encryption</vt:lpstr>
      <vt:lpstr>Learning intentions and 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Timothy Wang (student)</dc:creator>
  <cp:lastModifiedBy>TWang (Bellahouston)</cp:lastModifiedBy>
  <cp:revision>250</cp:revision>
  <cp:lastPrinted>2025-08-18T09:52:00Z</cp:lastPrinted>
  <dcterms:created xsi:type="dcterms:W3CDTF">2025-02-10T23:03:02Z</dcterms:created>
  <dcterms:modified xsi:type="dcterms:W3CDTF">2025-11-04T09:27:33Z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0x010100BC5FC15DE4B011499926EC1AF8D78B66</vt:lpwstr>
  </property>
</Properties>
</file>